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89750" cy="967105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C3048"/>
    <a:srgbClr val="34411B"/>
    <a:srgbClr val="4618C6"/>
    <a:srgbClr val="33166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9CF2D-D563-4641-B5AB-23380996518D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B402C-A1B8-48EA-B469-77B58B5BCC18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mailto:anni.maatta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/>
          <p:cNvGrpSpPr/>
          <p:nvPr/>
        </p:nvGrpSpPr>
        <p:grpSpPr>
          <a:xfrm>
            <a:off x="5508104" y="5140930"/>
            <a:ext cx="3816424" cy="1384414"/>
            <a:chOff x="5364088" y="5004465"/>
            <a:chExt cx="3816424" cy="1384414"/>
          </a:xfrm>
        </p:grpSpPr>
        <p:sp>
          <p:nvSpPr>
            <p:cNvPr id="55" name="Tekstikehys 54"/>
            <p:cNvSpPr txBox="1"/>
            <p:nvPr/>
          </p:nvSpPr>
          <p:spPr>
            <a:xfrm>
              <a:off x="5940152" y="5004465"/>
              <a:ext cx="24482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2200" b="1" dirty="0" err="1" smtClean="0">
                  <a:solidFill>
                    <a:srgbClr val="34411B"/>
                  </a:solidFill>
                  <a:latin typeface="Bodoni MT" pitchFamily="18" charset="0"/>
                </a:rPr>
                <a:t>Syys</a:t>
              </a:r>
              <a:r>
                <a:rPr lang="fi-FI" sz="2200" b="1" dirty="0" smtClean="0">
                  <a:solidFill>
                    <a:srgbClr val="34411B"/>
                  </a:solidFill>
                  <a:latin typeface="Bodoni MT" pitchFamily="18" charset="0"/>
                </a:rPr>
                <a:t> 2026</a:t>
              </a:r>
              <a:endParaRPr lang="fi-FI" sz="2200" b="1" dirty="0">
                <a:solidFill>
                  <a:srgbClr val="34411B"/>
                </a:solidFill>
                <a:latin typeface="Bodoni MT" pitchFamily="18" charset="0"/>
              </a:endParaRPr>
            </a:p>
          </p:txBody>
        </p:sp>
        <p:sp>
          <p:nvSpPr>
            <p:cNvPr id="56" name="Tekstikehys 55"/>
            <p:cNvSpPr txBox="1"/>
            <p:nvPr/>
          </p:nvSpPr>
          <p:spPr>
            <a:xfrm>
              <a:off x="5364088" y="5373216"/>
              <a:ext cx="38164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2000" b="1" dirty="0" smtClean="0">
                  <a:solidFill>
                    <a:srgbClr val="34411B"/>
                  </a:solidFill>
                  <a:latin typeface="Bodoni MT" pitchFamily="18" charset="0"/>
                </a:rPr>
                <a:t>Kerho kokoontuu</a:t>
              </a:r>
            </a:p>
            <a:p>
              <a:pPr algn="ctr"/>
              <a:r>
                <a:rPr lang="fi-FI" sz="2000" b="1" dirty="0">
                  <a:solidFill>
                    <a:srgbClr val="34411B"/>
                  </a:solidFill>
                  <a:latin typeface="Bodoni MT" pitchFamily="18" charset="0"/>
                </a:rPr>
                <a:t>p</a:t>
              </a:r>
              <a:r>
                <a:rPr lang="fi-FI" sz="2000" b="1" dirty="0" smtClean="0">
                  <a:solidFill>
                    <a:srgbClr val="34411B"/>
                  </a:solidFill>
                  <a:latin typeface="Bodoni MT" pitchFamily="18" charset="0"/>
                </a:rPr>
                <a:t>arittomilla viikoilla, tiistaisin</a:t>
              </a:r>
            </a:p>
            <a:p>
              <a:pPr algn="ctr"/>
              <a:r>
                <a:rPr lang="fi-FI" sz="2000" b="1" dirty="0" smtClean="0">
                  <a:solidFill>
                    <a:srgbClr val="34411B"/>
                  </a:solidFill>
                  <a:latin typeface="Bodoni MT" pitchFamily="18" charset="0"/>
                </a:rPr>
                <a:t> klo 10.00 – 12.00</a:t>
              </a:r>
              <a:endParaRPr lang="fi-FI" sz="2000" b="1" dirty="0">
                <a:solidFill>
                  <a:srgbClr val="34411B"/>
                </a:solidFill>
                <a:latin typeface="Bodoni MT" pitchFamily="18" charset="0"/>
              </a:endParaRPr>
            </a:p>
          </p:txBody>
        </p:sp>
      </p:grpSp>
      <p:pic>
        <p:nvPicPr>
          <p:cNvPr id="57" name="Kuva 56"/>
          <p:cNvPicPr/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107504" y="5589240"/>
            <a:ext cx="3744416" cy="1124744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50" name="Kuva 49"/>
          <p:cNvPicPr/>
          <p:nvPr/>
        </p:nvPicPr>
        <p:blipFill>
          <a:blip r:embed="rId2" cstate="print">
            <a:alphaModFix/>
            <a:lum/>
          </a:blip>
          <a:srcRect t="7342" r="1923" b="11892"/>
          <a:stretch>
            <a:fillRect/>
          </a:stretch>
        </p:blipFill>
        <p:spPr>
          <a:xfrm>
            <a:off x="5364088" y="-27384"/>
            <a:ext cx="3672408" cy="792088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2050" name="Picture 2" descr="aurink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365104"/>
            <a:ext cx="1647903" cy="1656184"/>
          </a:xfrm>
          <a:prstGeom prst="rect">
            <a:avLst/>
          </a:prstGeom>
          <a:noFill/>
        </p:spPr>
      </p:pic>
      <p:sp>
        <p:nvSpPr>
          <p:cNvPr id="2058" name="AutoShape 10" descr="16,708,528 kuvapankin kuvituskuvaa haulla Крокус акварелью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5" name="Picture 4" descr="Kestilän vaakuna t-paita - Hauskatpaidat.fi"/>
          <p:cNvPicPr>
            <a:picLocks noChangeAspect="1" noChangeArrowheads="1"/>
          </p:cNvPicPr>
          <p:nvPr/>
        </p:nvPicPr>
        <p:blipFill>
          <a:blip r:embed="rId4" cstate="print"/>
          <a:srcRect l="33825" t="27060" r="34041" b="37423"/>
          <a:stretch>
            <a:fillRect/>
          </a:stretch>
        </p:blipFill>
        <p:spPr bwMode="auto">
          <a:xfrm>
            <a:off x="6084168" y="1268760"/>
            <a:ext cx="586351" cy="648072"/>
          </a:xfrm>
          <a:prstGeom prst="rect">
            <a:avLst/>
          </a:prstGeom>
          <a:noFill/>
        </p:spPr>
      </p:pic>
      <p:pic>
        <p:nvPicPr>
          <p:cNvPr id="2052" name="Picture 4" descr="Lippalakki Eläkeliitto, vihreä"/>
          <p:cNvPicPr>
            <a:picLocks noChangeAspect="1" noChangeArrowheads="1"/>
          </p:cNvPicPr>
          <p:nvPr/>
        </p:nvPicPr>
        <p:blipFill>
          <a:blip r:embed="rId5" cstate="print"/>
          <a:srcRect r="5505"/>
          <a:stretch>
            <a:fillRect/>
          </a:stretch>
        </p:blipFill>
        <p:spPr bwMode="auto">
          <a:xfrm rot="20541798">
            <a:off x="5937728" y="3561850"/>
            <a:ext cx="1122725" cy="1584176"/>
          </a:xfrm>
          <a:prstGeom prst="teardrop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Suorakulmio 21"/>
          <p:cNvSpPr/>
          <p:nvPr/>
        </p:nvSpPr>
        <p:spPr>
          <a:xfrm>
            <a:off x="5724128" y="836712"/>
            <a:ext cx="3312368" cy="41044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4" name="Picture 4" descr="Kestilän vaakuna t-paita - Hauskatpaidat.fi"/>
          <p:cNvPicPr>
            <a:picLocks noChangeAspect="1" noChangeArrowheads="1"/>
          </p:cNvPicPr>
          <p:nvPr/>
        </p:nvPicPr>
        <p:blipFill>
          <a:blip r:embed="rId4" cstate="print"/>
          <a:srcRect l="33825" t="27060" r="34041" b="37423"/>
          <a:stretch>
            <a:fillRect/>
          </a:stretch>
        </p:blipFill>
        <p:spPr bwMode="auto">
          <a:xfrm>
            <a:off x="5868145" y="908720"/>
            <a:ext cx="586351" cy="648072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7231683">
            <a:off x="5643422" y="1643622"/>
            <a:ext cx="3735413" cy="2570525"/>
          </a:xfrm>
          <a:prstGeom prst="cloudCallout">
            <a:avLst/>
          </a:prstGeom>
          <a:noFill/>
          <a:ln w="38100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3" name="Picture 2" descr="Verkkokaupassa tapahtuu: uusi lippalakki ja tuotteiden loppueriä reilulla  alennuksella! - Eläkeliitto"/>
          <p:cNvPicPr>
            <a:picLocks noChangeAspect="1" noChangeArrowheads="1"/>
          </p:cNvPicPr>
          <p:nvPr/>
        </p:nvPicPr>
        <p:blipFill>
          <a:blip r:embed="rId7" cstate="print"/>
          <a:srcRect t="6143" r="-3470" b="5234"/>
          <a:stretch>
            <a:fillRect/>
          </a:stretch>
        </p:blipFill>
        <p:spPr bwMode="auto">
          <a:xfrm rot="20531617">
            <a:off x="5865279" y="3906664"/>
            <a:ext cx="936889" cy="1069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4" descr="Eläkeliiton logo ja teksti Eläkeliiton Ruukin yhdistys ry"/>
          <p:cNvPicPr>
            <a:picLocks noChangeAspect="1" noChangeArrowheads="1"/>
          </p:cNvPicPr>
          <p:nvPr/>
        </p:nvPicPr>
        <p:blipFill>
          <a:blip r:embed="rId8" cstate="print"/>
          <a:srcRect l="41479" t="10427" r="41126" b="27008"/>
          <a:stretch>
            <a:fillRect/>
          </a:stretch>
        </p:blipFill>
        <p:spPr bwMode="auto">
          <a:xfrm>
            <a:off x="8388425" y="4293096"/>
            <a:ext cx="648072" cy="598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/>
        </p:nvSpPr>
        <p:spPr>
          <a:xfrm>
            <a:off x="5940152" y="-27384"/>
            <a:ext cx="4572000" cy="63863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i-FI" sz="1300" b="1" i="1" dirty="0" smtClean="0">
                <a:latin typeface="Cambria" pitchFamily="18" charset="0"/>
                <a:ea typeface="Cambria" pitchFamily="18" charset="0"/>
              </a:rPr>
              <a:t>Kerho kokoontuu tiistaisin</a:t>
            </a:r>
          </a:p>
          <a:p>
            <a:r>
              <a:rPr lang="fi-FI" sz="1300" b="1" i="1" dirty="0" smtClean="0">
                <a:latin typeface="Cambria" pitchFamily="18" charset="0"/>
                <a:ea typeface="Cambria" pitchFamily="18" charset="0"/>
              </a:rPr>
              <a:t>8.9.2026 alkaen klo 10.00-12.00</a:t>
            </a:r>
          </a:p>
          <a:p>
            <a:endParaRPr lang="fi-FI" sz="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Kerhossa on tarjoilua,  hinta  3euroa</a:t>
            </a:r>
          </a:p>
          <a:p>
            <a:endParaRPr lang="fi-FI" sz="900" b="1" i="1" dirty="0" smtClean="0">
              <a:latin typeface="Cambria" pitchFamily="18" charset="0"/>
              <a:ea typeface="Cambria" pitchFamily="18" charset="0"/>
            </a:endParaRPr>
          </a:p>
          <a:p>
            <a:pPr marL="628650" indent="-628650"/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8.9.</a:t>
            </a:r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</a:t>
            </a:r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Seurakuntakoti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Syyskauden avaus.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Yhdistys tarjoaa kahvit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</a:t>
            </a:r>
            <a:r>
              <a:rPr lang="fi-FI" sz="1100" i="1" dirty="0" err="1" smtClean="0">
                <a:latin typeface="Cambria" pitchFamily="18" charset="0"/>
                <a:ea typeface="Cambria" pitchFamily="18" charset="0"/>
              </a:rPr>
              <a:t>Boccia</a:t>
            </a:r>
            <a:endParaRPr lang="fi-FI" sz="800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22.9.       </a:t>
            </a:r>
            <a:r>
              <a:rPr lang="fi-FI" sz="1100" b="1" i="1" dirty="0" err="1" smtClean="0">
                <a:latin typeface="Cambria" pitchFamily="18" charset="0"/>
                <a:ea typeface="Cambria" pitchFamily="18" charset="0"/>
              </a:rPr>
              <a:t>Maksiharjulla</a:t>
            </a:r>
            <a:endParaRPr lang="fi-FI" sz="1100" b="1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Ulkoilupäivä, makkaran paistoa,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heittopelit ja liikuntaa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vetäjänä Maija Karjaluoto </a:t>
            </a: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6.10.</a:t>
            </a:r>
            <a:r>
              <a:rPr lang="fi-FI" sz="800" b="1" i="1" dirty="0" smtClean="0">
                <a:latin typeface="Cambria" pitchFamily="18" charset="0"/>
                <a:ea typeface="Cambria" pitchFamily="18" charset="0"/>
              </a:rPr>
              <a:t>         </a:t>
            </a:r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Seurakuntakoti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Taidepaja Maija Kantanen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Maalausta ja askartelua,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jokainen luo oman teoksensa</a:t>
            </a:r>
          </a:p>
          <a:p>
            <a:endParaRPr lang="fi-FI" sz="300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20.10.    Seurakuntakoti</a:t>
            </a: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                 </a:t>
            </a:r>
            <a:r>
              <a:rPr lang="fi-FI" sz="1100" i="1" dirty="0" err="1" smtClean="0">
                <a:latin typeface="Cambria" pitchFamily="18" charset="0"/>
                <a:ea typeface="Cambria" pitchFamily="18" charset="0"/>
              </a:rPr>
              <a:t>Aino-Palvelut</a:t>
            </a:r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, infoa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Ikääntyvien palvelut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Suvi Erkkilä </a:t>
            </a:r>
            <a:r>
              <a:rPr lang="fi-FI" sz="1100" i="1" dirty="0" err="1" smtClean="0">
                <a:latin typeface="Cambria" pitchFamily="18" charset="0"/>
                <a:ea typeface="Cambria" pitchFamily="18" charset="0"/>
              </a:rPr>
              <a:t>Pohde</a:t>
            </a:r>
            <a:endParaRPr lang="fi-FI" sz="1100" i="1" dirty="0" smtClean="0">
              <a:latin typeface="Cambria" pitchFamily="18" charset="0"/>
              <a:ea typeface="Cambria" pitchFamily="18" charset="0"/>
            </a:endParaRPr>
          </a:p>
          <a:p>
            <a:endParaRPr lang="fi-FI" sz="300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3.11.</a:t>
            </a:r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</a:t>
            </a:r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 Seurakuntakoti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</a:t>
            </a:r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Ohjattua liikuntaa  ja muistiharjoituksia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Sanna Toppinen</a:t>
            </a:r>
          </a:p>
          <a:p>
            <a:endParaRPr lang="fi-FI" sz="300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17.11.</a:t>
            </a:r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</a:t>
            </a:r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Seurakuntakoti</a:t>
            </a: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                Syyskokous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Yhdistys tarjoaa kahvit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Hernepussipeli</a:t>
            </a:r>
          </a:p>
          <a:p>
            <a:endParaRPr lang="fi-FI" sz="300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1.12.       Seurakuntakoti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Siikalatvan kunta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vierailijana Pekka Iivari</a:t>
            </a:r>
          </a:p>
          <a:p>
            <a:endParaRPr lang="fi-FI" sz="300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</a:t>
            </a:r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15.12</a:t>
            </a:r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.    </a:t>
            </a:r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Seurakuntakoti</a:t>
            </a:r>
          </a:p>
          <a:p>
            <a:r>
              <a:rPr lang="fi-FI" sz="1100" b="1" i="1" dirty="0" smtClean="0">
                <a:latin typeface="Cambria" pitchFamily="18" charset="0"/>
                <a:ea typeface="Cambria" pitchFamily="18" charset="0"/>
              </a:rPr>
              <a:t>                  Joulujuhla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Lauletaan joululauluja</a:t>
            </a: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säestäjänä Jarmo </a:t>
            </a:r>
            <a:r>
              <a:rPr lang="fi-FI" sz="1100" i="1" dirty="0" err="1" smtClean="0">
                <a:latin typeface="Cambria" pitchFamily="18" charset="0"/>
                <a:ea typeface="Cambria" pitchFamily="18" charset="0"/>
              </a:rPr>
              <a:t>Tinkala</a:t>
            </a:r>
            <a:endParaRPr lang="fi-FI" sz="1100" i="1" dirty="0" smtClean="0">
              <a:latin typeface="Cambria" pitchFamily="18" charset="0"/>
              <a:ea typeface="Cambria" pitchFamily="18" charset="0"/>
            </a:endParaRPr>
          </a:p>
          <a:p>
            <a:r>
              <a:rPr lang="fi-FI" sz="1100" i="1" dirty="0" smtClean="0">
                <a:latin typeface="Cambria" pitchFamily="18" charset="0"/>
                <a:ea typeface="Cambria" pitchFamily="18" charset="0"/>
              </a:rPr>
              <a:t>                 Ken lahjan tuo se lahjan saa.</a:t>
            </a:r>
          </a:p>
          <a:p>
            <a:endParaRPr lang="fi-FI" sz="300" i="1" dirty="0" smtClean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Tekstikehys 2"/>
          <p:cNvSpPr txBox="1"/>
          <p:nvPr/>
        </p:nvSpPr>
        <p:spPr>
          <a:xfrm>
            <a:off x="-79044" y="-27384"/>
            <a:ext cx="4608512" cy="697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b="1" dirty="0" smtClean="0"/>
              <a:t>Yhdistyksemme tarjoaa jäsenilleen mukavaa yhdessäoloa.</a:t>
            </a:r>
          </a:p>
          <a:p>
            <a:r>
              <a:rPr lang="fi-FI" sz="1100" dirty="0" smtClean="0"/>
              <a:t>Olemme sitoutumaton Suomen </a:t>
            </a:r>
            <a:r>
              <a:rPr lang="fi-FI" sz="1100" dirty="0" err="1" smtClean="0"/>
              <a:t>suurinpaan</a:t>
            </a:r>
            <a:r>
              <a:rPr lang="fi-FI" sz="1100" dirty="0" smtClean="0"/>
              <a:t> eläkejärjestöön Eläkeliittoon</a:t>
            </a:r>
          </a:p>
          <a:p>
            <a:r>
              <a:rPr lang="fi-FI" sz="1100" dirty="0" smtClean="0"/>
              <a:t>kuuluva yhdistys. Eläkeliittoon kuuluu 115000 jäsentä. Eläkeliiton Kestilän</a:t>
            </a:r>
          </a:p>
          <a:p>
            <a:r>
              <a:rPr lang="fi-FI" sz="1100" dirty="0" smtClean="0"/>
              <a:t>yhdistys on perustettu 1976 ja meillä on tällä hetkellä 130 jäsentä.</a:t>
            </a:r>
          </a:p>
          <a:p>
            <a:r>
              <a:rPr lang="fi-FI" sz="1100" dirty="0" smtClean="0"/>
              <a:t>Yhdistyksemme jäsenenä saat iloa ja virkistystä elämääsi, liikuntaa,</a:t>
            </a:r>
          </a:p>
          <a:p>
            <a:r>
              <a:rPr lang="fi-FI" sz="1100" dirty="0" smtClean="0"/>
              <a:t>kulttuuria, ja edullisia retkiä/matkoja iloisessa seurassa. Jäsenetuna saat</a:t>
            </a:r>
          </a:p>
          <a:p>
            <a:r>
              <a:rPr lang="fi-FI" sz="1100" dirty="0" smtClean="0"/>
              <a:t>jäsenlehden </a:t>
            </a:r>
            <a:r>
              <a:rPr lang="fi-FI" sz="1100" dirty="0" err="1" smtClean="0"/>
              <a:t>EL-Sanomat</a:t>
            </a:r>
            <a:r>
              <a:rPr lang="fi-FI" sz="1100" dirty="0" smtClean="0"/>
              <a:t> viisi kertaa vuodessa postilaatikkoon kannettuna.</a:t>
            </a:r>
          </a:p>
          <a:p>
            <a:r>
              <a:rPr lang="fi-FI" sz="1100" dirty="0" smtClean="0"/>
              <a:t>Lisäksi piiri julkaisee </a:t>
            </a:r>
            <a:r>
              <a:rPr lang="fi-FI" sz="1100" dirty="0" err="1" smtClean="0"/>
              <a:t>ELLI-lehden</a:t>
            </a:r>
            <a:r>
              <a:rPr lang="fi-FI" sz="1100" dirty="0" smtClean="0"/>
              <a:t> Pohjois-Pohjanmaan alueen yhdistysten</a:t>
            </a:r>
          </a:p>
          <a:p>
            <a:r>
              <a:rPr lang="fi-FI" sz="1100" dirty="0" smtClean="0"/>
              <a:t>toiminnasta, lehti ilmestyy loppuvuodesta.</a:t>
            </a:r>
          </a:p>
          <a:p>
            <a:endParaRPr lang="fi-FI" sz="800" b="1" dirty="0" smtClean="0"/>
          </a:p>
          <a:p>
            <a:r>
              <a:rPr lang="fi-FI" sz="1100" b="1" dirty="0" smtClean="0"/>
              <a:t>Jäsenmaksu</a:t>
            </a:r>
          </a:p>
          <a:p>
            <a:r>
              <a:rPr lang="fi-FI" sz="1100" dirty="0" smtClean="0"/>
              <a:t>Yhdistyksen jäsenmaksu on </a:t>
            </a:r>
            <a:r>
              <a:rPr lang="fi-FI" sz="1100" b="1" dirty="0" smtClean="0"/>
              <a:t>15€</a:t>
            </a:r>
            <a:r>
              <a:rPr lang="fi-FI" sz="1100" dirty="0" smtClean="0"/>
              <a:t> kalenterivuodelta ja se on maksettava</a:t>
            </a:r>
          </a:p>
          <a:p>
            <a:r>
              <a:rPr lang="fi-FI" sz="1100" dirty="0" smtClean="0"/>
              <a:t>huhtikuun loppuun mennessä yhdistyksemme tilille tai jäsensihteerille, </a:t>
            </a:r>
          </a:p>
          <a:p>
            <a:r>
              <a:rPr lang="fi-FI" sz="1100" dirty="0" smtClean="0"/>
              <a:t>Raija Keihäskoski  040 7653478</a:t>
            </a:r>
            <a:r>
              <a:rPr lang="fi-FI" sz="1100" dirty="0" smtClean="0">
                <a:solidFill>
                  <a:srgbClr val="0000FF"/>
                </a:solidFill>
              </a:rPr>
              <a:t> </a:t>
            </a:r>
            <a:r>
              <a:rPr lang="fi-FI" sz="1100" dirty="0" err="1" smtClean="0">
                <a:solidFill>
                  <a:srgbClr val="0000FF"/>
                </a:solidFill>
              </a:rPr>
              <a:t>raija.keihaskoski@gmail.com</a:t>
            </a:r>
            <a:endParaRPr lang="fi-FI" sz="1100" dirty="0" smtClean="0">
              <a:solidFill>
                <a:srgbClr val="0000FF"/>
              </a:solidFill>
            </a:endParaRPr>
          </a:p>
          <a:p>
            <a:r>
              <a:rPr lang="fi-FI" sz="1100" b="1" dirty="0" err="1" smtClean="0"/>
              <a:t>Huom</a:t>
            </a:r>
            <a:r>
              <a:rPr lang="fi-FI" sz="1100" b="1" dirty="0" smtClean="0"/>
              <a:t>!</a:t>
            </a:r>
            <a:r>
              <a:rPr lang="fi-FI" sz="1100" dirty="0" smtClean="0"/>
              <a:t> Vaihtunut tilinumero! </a:t>
            </a:r>
          </a:p>
          <a:p>
            <a:r>
              <a:rPr lang="fi-FI" sz="1100" b="1" dirty="0" smtClean="0"/>
              <a:t>Maksu tilille FI97 5384 0020 0524 57 viite 1300</a:t>
            </a:r>
            <a:r>
              <a:rPr lang="fi-FI" sz="1100" dirty="0" smtClean="0"/>
              <a:t>.</a:t>
            </a:r>
          </a:p>
          <a:p>
            <a:endParaRPr lang="fi-FI" sz="800" dirty="0" smtClean="0"/>
          </a:p>
          <a:p>
            <a:r>
              <a:rPr lang="fi-FI" sz="1100" b="1" dirty="0" smtClean="0"/>
              <a:t>Suruadressit</a:t>
            </a:r>
          </a:p>
          <a:p>
            <a:r>
              <a:rPr lang="fi-FI" sz="1100" dirty="0" smtClean="0"/>
              <a:t>Yhdistykseltä voi ostaa suruadresseja 12 € kpl hintaan.</a:t>
            </a:r>
          </a:p>
          <a:p>
            <a:r>
              <a:rPr lang="fi-FI" sz="1100" dirty="0" smtClean="0"/>
              <a:t>Anni Määttä 050 3372885,</a:t>
            </a:r>
            <a:r>
              <a:rPr lang="fi-FI" sz="1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i-FI" sz="1100" dirty="0" err="1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anni.maatta@gmail.com</a:t>
            </a:r>
            <a:endParaRPr lang="fi-FI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fi-FI" sz="8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i-FI" sz="1100" b="1" dirty="0" smtClean="0"/>
              <a:t>Seuraa ilmoittelua</a:t>
            </a:r>
          </a:p>
          <a:p>
            <a:r>
              <a:rPr lang="fi-FI" sz="1100" dirty="0" smtClean="0"/>
              <a:t>Kotisivuilta, </a:t>
            </a:r>
            <a:r>
              <a:rPr lang="fi-FI" sz="1100" b="1" dirty="0" err="1" smtClean="0"/>
              <a:t>kestila.elakeliitto.fi</a:t>
            </a:r>
            <a:r>
              <a:rPr lang="fi-FI" sz="1100" b="1" dirty="0" smtClean="0"/>
              <a:t>,</a:t>
            </a:r>
            <a:r>
              <a:rPr lang="fi-FI" sz="1100" dirty="0" smtClean="0"/>
              <a:t> löytyy ajankohtaista tietoa yhdistyksemme</a:t>
            </a:r>
          </a:p>
          <a:p>
            <a:r>
              <a:rPr lang="fi-FI" sz="1100" dirty="0" smtClean="0"/>
              <a:t>toiminnasta. Tiedotamme tapahtumista myös Siikajokilaakso lehdessä,</a:t>
            </a:r>
          </a:p>
          <a:p>
            <a:r>
              <a:rPr lang="fi-FI" sz="1100" dirty="0" smtClean="0"/>
              <a:t>Kuntatiedotteessa sekä kauppojen ilmoitustauluilla.</a:t>
            </a:r>
          </a:p>
          <a:p>
            <a:endParaRPr lang="fi-FI" sz="800" dirty="0" smtClean="0"/>
          </a:p>
          <a:p>
            <a:r>
              <a:rPr lang="fi-FI" sz="1100" b="1" dirty="0" smtClean="0"/>
              <a:t>Tässä vielä tärkeitä numeroita:</a:t>
            </a:r>
          </a:p>
          <a:p>
            <a:r>
              <a:rPr lang="fi-FI" sz="1100" dirty="0" smtClean="0"/>
              <a:t>Kiireetön ajanvaraus p. 040 7133 660</a:t>
            </a:r>
          </a:p>
          <a:p>
            <a:r>
              <a:rPr lang="fi-FI" sz="1100" dirty="0" smtClean="0"/>
              <a:t>Mehiläinen päivystys Oulu p. 010 41400</a:t>
            </a:r>
          </a:p>
          <a:p>
            <a:r>
              <a:rPr lang="fi-FI" sz="1100" dirty="0" smtClean="0"/>
              <a:t>Siikalatvan hoitotarvikejakelu p. 040 6579 469</a:t>
            </a:r>
          </a:p>
          <a:p>
            <a:r>
              <a:rPr lang="fi-FI" sz="1100" dirty="0" smtClean="0"/>
              <a:t>Aino-neuvonta          p. 08 6691010</a:t>
            </a:r>
          </a:p>
          <a:p>
            <a:r>
              <a:rPr lang="fi-FI" sz="1100" dirty="0" err="1" smtClean="0"/>
              <a:t>Pohteen</a:t>
            </a:r>
            <a:r>
              <a:rPr lang="fi-FI" sz="1100" dirty="0" smtClean="0"/>
              <a:t> neuvonta    p.08 6689600</a:t>
            </a:r>
          </a:p>
          <a:p>
            <a:endParaRPr lang="fi-FI" sz="800" dirty="0" smtClean="0"/>
          </a:p>
          <a:p>
            <a:r>
              <a:rPr lang="fi-FI" sz="1100" b="1" dirty="0" smtClean="0"/>
              <a:t>Toimihenkilöt:</a:t>
            </a:r>
          </a:p>
          <a:p>
            <a:r>
              <a:rPr lang="fi-FI" sz="1100" dirty="0" smtClean="0"/>
              <a:t>Puheenjohtaja Markku Rantanen 050 5273127</a:t>
            </a:r>
            <a:r>
              <a:rPr lang="fi-FI" sz="1100" u="sng" dirty="0" smtClean="0">
                <a:solidFill>
                  <a:srgbClr val="0000FF"/>
                </a:solidFill>
              </a:rPr>
              <a:t> maver54@gmail.com</a:t>
            </a:r>
          </a:p>
          <a:p>
            <a:r>
              <a:rPr lang="fi-FI" sz="1100" dirty="0" err="1" smtClean="0"/>
              <a:t>Varapuheenj</a:t>
            </a:r>
            <a:r>
              <a:rPr lang="fi-FI" sz="1100" dirty="0" smtClean="0"/>
              <a:t>. Marjatta Kuusipalo 040 7783567</a:t>
            </a:r>
            <a:r>
              <a:rPr lang="fi-FI" sz="1100" u="sng" dirty="0" smtClean="0">
                <a:solidFill>
                  <a:srgbClr val="0000FF"/>
                </a:solidFill>
              </a:rPr>
              <a:t> </a:t>
            </a:r>
            <a:r>
              <a:rPr lang="fi-FI" sz="1100" u="sng" dirty="0" err="1" smtClean="0">
                <a:solidFill>
                  <a:srgbClr val="0000FF"/>
                </a:solidFill>
              </a:rPr>
              <a:t>marjatta.kuusipalo@gmail.com</a:t>
            </a:r>
            <a:endParaRPr lang="fi-FI" sz="1100" u="sng" dirty="0" smtClean="0">
              <a:solidFill>
                <a:srgbClr val="0000FF"/>
              </a:solidFill>
            </a:endParaRPr>
          </a:p>
          <a:p>
            <a:r>
              <a:rPr lang="fi-FI" sz="1100" dirty="0" smtClean="0"/>
              <a:t>Sihteeri Tuula Karioja 045 2511323</a:t>
            </a:r>
            <a:r>
              <a:rPr lang="fi-FI" sz="1100" u="sng" dirty="0" smtClean="0">
                <a:solidFill>
                  <a:srgbClr val="0000FF"/>
                </a:solidFill>
              </a:rPr>
              <a:t> </a:t>
            </a:r>
            <a:r>
              <a:rPr lang="fi-FI" sz="1100" u="sng" dirty="0" err="1" smtClean="0">
                <a:solidFill>
                  <a:srgbClr val="0000FF"/>
                </a:solidFill>
              </a:rPr>
              <a:t>tuulakarioja@gmail.com</a:t>
            </a:r>
            <a:endParaRPr lang="fi-FI" sz="1100" u="sng" dirty="0" smtClean="0">
              <a:solidFill>
                <a:srgbClr val="0000FF"/>
              </a:solidFill>
            </a:endParaRPr>
          </a:p>
          <a:p>
            <a:r>
              <a:rPr lang="fi-FI" sz="1100" dirty="0" smtClean="0"/>
              <a:t>Matkavastaava Marjatta Kuusipalo 040 7783567</a:t>
            </a:r>
            <a:r>
              <a:rPr lang="fi-FI" sz="1100" dirty="0" smtClean="0">
                <a:solidFill>
                  <a:srgbClr val="0000FF"/>
                </a:solidFill>
              </a:rPr>
              <a:t>  </a:t>
            </a:r>
            <a:r>
              <a:rPr lang="fi-FI" sz="1100" u="sng" dirty="0" err="1" smtClean="0">
                <a:solidFill>
                  <a:srgbClr val="0000FF"/>
                </a:solidFill>
              </a:rPr>
              <a:t>marjatta.kuusipalo@gmail.com</a:t>
            </a:r>
            <a:endParaRPr lang="fi-FI" sz="1100" u="sng" dirty="0" smtClean="0">
              <a:solidFill>
                <a:srgbClr val="0000FF"/>
              </a:solidFill>
            </a:endParaRPr>
          </a:p>
          <a:p>
            <a:endParaRPr lang="fi-FI" sz="1100" b="1" dirty="0" smtClean="0">
              <a:latin typeface="Calibri" pitchFamily="34" charset="0"/>
              <a:cs typeface="Calibri" pitchFamily="34" charset="0"/>
            </a:endParaRPr>
          </a:p>
          <a:p>
            <a:endParaRPr lang="fi-FI" sz="1100" b="1" u="sng" dirty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 descr="aurink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0"/>
            <a:ext cx="432048" cy="434219"/>
          </a:xfrm>
          <a:prstGeom prst="rect">
            <a:avLst/>
          </a:prstGeom>
          <a:noFill/>
        </p:spPr>
      </p:pic>
      <p:pic>
        <p:nvPicPr>
          <p:cNvPr id="19" name="Picture 2" descr="https://teeleidi.fi/media/lahjapaketti-2-600x4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2400" y="6309320"/>
            <a:ext cx="530424" cy="353616"/>
          </a:xfrm>
          <a:prstGeom prst="rect">
            <a:avLst/>
          </a:prstGeom>
          <a:noFill/>
        </p:spPr>
      </p:pic>
      <p:pic>
        <p:nvPicPr>
          <p:cNvPr id="23" name="Picture 2" descr="https://teeleidi.fi/media/lahjapaketti-2-600x4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6453336"/>
            <a:ext cx="530424" cy="353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241</Words>
  <Application>Microsoft Office PowerPoint</Application>
  <PresentationFormat>Näytössä katseltava diaesitys (4:3)</PresentationFormat>
  <Paragraphs>83</Paragraphs>
  <Slides>2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3" baseType="lpstr">
      <vt:lpstr>Office-teema</vt:lpstr>
      <vt:lpstr>Dia 1</vt:lpstr>
      <vt:lpstr>Dia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Arja</dc:creator>
  <cp:lastModifiedBy>Markku Rantanen</cp:lastModifiedBy>
  <cp:revision>180</cp:revision>
  <dcterms:created xsi:type="dcterms:W3CDTF">2024-04-21T04:47:08Z</dcterms:created>
  <dcterms:modified xsi:type="dcterms:W3CDTF">2026-08-27T13:19:12Z</dcterms:modified>
</cp:coreProperties>
</file>